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562" r:id="rId2"/>
    <p:sldId id="365" r:id="rId3"/>
    <p:sldId id="367" r:id="rId4"/>
    <p:sldId id="368" r:id="rId5"/>
    <p:sldId id="369" r:id="rId6"/>
    <p:sldId id="460" r:id="rId7"/>
    <p:sldId id="563" r:id="rId8"/>
    <p:sldId id="464" r:id="rId9"/>
    <p:sldId id="462" r:id="rId10"/>
    <p:sldId id="564" r:id="rId11"/>
    <p:sldId id="565" r:id="rId12"/>
    <p:sldId id="566" r:id="rId13"/>
    <p:sldId id="567" r:id="rId14"/>
    <p:sldId id="568" r:id="rId15"/>
    <p:sldId id="569" r:id="rId16"/>
    <p:sldId id="570" r:id="rId17"/>
    <p:sldId id="571" r:id="rId18"/>
    <p:sldId id="572" r:id="rId19"/>
    <p:sldId id="573" r:id="rId20"/>
    <p:sldId id="574" r:id="rId21"/>
    <p:sldId id="482" r:id="rId22"/>
    <p:sldId id="428" r:id="rId23"/>
    <p:sldId id="483" r:id="rId24"/>
    <p:sldId id="484" r:id="rId25"/>
    <p:sldId id="485" r:id="rId26"/>
    <p:sldId id="486" r:id="rId2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jpg>
</file>

<file path=ppt/media/image29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0" y="6393175"/>
            <a:ext cx="1891365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6RtWhL6dp-4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YeIJFOSyeiT6tWPV2y-uHZCPxo2cOAvA" TargetMode="External"/><Relationship Id="rId2" Type="http://schemas.openxmlformats.org/officeDocument/2006/relationships/hyperlink" Target="https://drive.google.com/drive/folders/1XSQ4wsrAOgt7R6UQ_08pYJhGLiK9WJGC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CmJGZM2MbhYTMlDTbYT7zPnmoYzZmDWl" TargetMode="External"/><Relationship Id="rId2" Type="http://schemas.openxmlformats.org/officeDocument/2006/relationships/hyperlink" Target="https://drive.google.com/drive/folders/1T-xggDa_RlNjoqX8qwiCE-ijQOd1gRlv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5D0E04-C3FA-6160-71DA-45717B0E99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PLUMA DE ESTACIONAMIENTO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E471C82-EFB4-6498-E34A-ED4E28A50D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1</a:t>
            </a:r>
          </a:p>
        </p:txBody>
      </p:sp>
    </p:spTree>
    <p:extLst>
      <p:ext uri="{BB962C8B-B14F-4D97-AF65-F5344CB8AC3E}">
        <p14:creationId xmlns:p14="http://schemas.microsoft.com/office/powerpoint/2010/main" val="3381690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2FBBA7-3C67-EDC8-9B93-9367900C7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C58E8EC9-BEB7-4B34-920E-D7C7092827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7" b="5608"/>
          <a:stretch/>
        </p:blipFill>
        <p:spPr>
          <a:xfrm>
            <a:off x="1630837" y="925039"/>
            <a:ext cx="9315752" cy="562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911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4B37E8-BD20-9185-50F3-906A4953D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A5967FE9-2F93-F04E-75CE-AD94C5014E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34" b="8754"/>
          <a:stretch/>
        </p:blipFill>
        <p:spPr>
          <a:xfrm>
            <a:off x="288658" y="1418692"/>
            <a:ext cx="11614683" cy="4284525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7D0A6CC-8706-F0E5-F457-E637FA0D70CD}"/>
              </a:ext>
            </a:extLst>
          </p:cNvPr>
          <p:cNvSpPr/>
          <p:nvPr/>
        </p:nvSpPr>
        <p:spPr>
          <a:xfrm>
            <a:off x="2004075" y="6290912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171919"/>
              <a:gd name="adj6" fmla="val 45023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3953020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C96B60-BD39-FE57-3C52-D8242BD6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B1D17F72-31FC-4AEB-DC5C-61F40D591D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26" b="7478"/>
          <a:stretch/>
        </p:blipFill>
        <p:spPr>
          <a:xfrm>
            <a:off x="289200" y="1035808"/>
            <a:ext cx="11613600" cy="478638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275AA43-37FD-F280-E61C-795F2C33A729}"/>
              </a:ext>
            </a:extLst>
          </p:cNvPr>
          <p:cNvSpPr/>
          <p:nvPr/>
        </p:nvSpPr>
        <p:spPr>
          <a:xfrm>
            <a:off x="3056058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65109"/>
              <a:gd name="adj5" fmla="val 240260"/>
              <a:gd name="adj6" fmla="val 31245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59B2EEA0-943E-C7B3-6F9E-7A4112C23138}"/>
              </a:ext>
            </a:extLst>
          </p:cNvPr>
          <p:cNvSpPr/>
          <p:nvPr/>
        </p:nvSpPr>
        <p:spPr>
          <a:xfrm>
            <a:off x="8555009" y="415498"/>
            <a:ext cx="904973" cy="612024"/>
          </a:xfrm>
          <a:prstGeom prst="wedgeEllipseCallout">
            <a:avLst>
              <a:gd name="adj1" fmla="val -66517"/>
              <a:gd name="adj2" fmla="val 1676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604423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2B79AA-E74B-B19F-5726-EA782A9D1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1AFFD426-4E38-C40A-DBD8-D54B4E63B8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25" b="7478"/>
          <a:stretch/>
        </p:blipFill>
        <p:spPr>
          <a:xfrm>
            <a:off x="288000" y="1036800"/>
            <a:ext cx="11617522" cy="4788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906F581-45D6-6EFF-B6E7-1DCE26520702}"/>
              </a:ext>
            </a:extLst>
          </p:cNvPr>
          <p:cNvSpPr/>
          <p:nvPr/>
        </p:nvSpPr>
        <p:spPr>
          <a:xfrm>
            <a:off x="3622961" y="417533"/>
            <a:ext cx="1118795" cy="344244"/>
          </a:xfrm>
          <a:prstGeom prst="accentCallout2">
            <a:avLst>
              <a:gd name="adj1" fmla="val 62293"/>
              <a:gd name="adj2" fmla="val 100973"/>
              <a:gd name="adj3" fmla="val 61869"/>
              <a:gd name="adj4" fmla="val 118014"/>
              <a:gd name="adj5" fmla="val 245759"/>
              <a:gd name="adj6" fmla="val 26598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397AF764-3F71-9E34-D68F-59834A7B7FB8}"/>
              </a:ext>
            </a:extLst>
          </p:cNvPr>
          <p:cNvSpPr/>
          <p:nvPr/>
        </p:nvSpPr>
        <p:spPr>
          <a:xfrm>
            <a:off x="8357047" y="627887"/>
            <a:ext cx="904973" cy="612024"/>
          </a:xfrm>
          <a:prstGeom prst="wedgeEllipseCallout">
            <a:avLst>
              <a:gd name="adj1" fmla="val -87351"/>
              <a:gd name="adj2" fmla="val 1260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3496356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C5524-6EF4-7793-6A39-3A19DED97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Una captura de pantalla de un celular&#10;&#10;Descripción generada automáticamente con confianza media">
            <a:extLst>
              <a:ext uri="{FF2B5EF4-FFF2-40B4-BE49-F238E27FC236}">
                <a16:creationId xmlns:a16="http://schemas.microsoft.com/office/drawing/2014/main" id="{C5DEB92D-CBA0-66FB-9D55-10BCD4F8E7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25" b="5721"/>
          <a:stretch/>
        </p:blipFill>
        <p:spPr>
          <a:xfrm>
            <a:off x="2004075" y="830997"/>
            <a:ext cx="10222135" cy="585231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5ACE7B7-0859-1426-6FEA-914FFAD7A71A}"/>
              </a:ext>
            </a:extLst>
          </p:cNvPr>
          <p:cNvSpPr/>
          <p:nvPr/>
        </p:nvSpPr>
        <p:spPr>
          <a:xfrm>
            <a:off x="193194" y="1203651"/>
            <a:ext cx="892348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65109"/>
              <a:gd name="adj5" fmla="val 500119"/>
              <a:gd name="adj6" fmla="val 61316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147752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5EAE9E-1683-0EA1-5941-A4A4F773C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9BE36155-2DBA-3609-9228-DED754CAF7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25" b="5721"/>
          <a:stretch/>
        </p:blipFill>
        <p:spPr>
          <a:xfrm>
            <a:off x="2005200" y="831600"/>
            <a:ext cx="10224386" cy="5853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AF8CE2E-E646-D128-B4F7-55D5CBDFB0E6}"/>
              </a:ext>
            </a:extLst>
          </p:cNvPr>
          <p:cNvSpPr/>
          <p:nvPr/>
        </p:nvSpPr>
        <p:spPr>
          <a:xfrm>
            <a:off x="8853451" y="1641817"/>
            <a:ext cx="892348" cy="344244"/>
          </a:xfrm>
          <a:prstGeom prst="accentCallout2">
            <a:avLst>
              <a:gd name="adj1" fmla="val 57976"/>
              <a:gd name="adj2" fmla="val -6360"/>
              <a:gd name="adj3" fmla="val 57589"/>
              <a:gd name="adj4" fmla="val -37422"/>
              <a:gd name="adj5" fmla="val 351891"/>
              <a:gd name="adj6" fmla="val -31780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A282673F-6792-D397-3261-89DD278356CF}"/>
              </a:ext>
            </a:extLst>
          </p:cNvPr>
          <p:cNvSpPr/>
          <p:nvPr/>
        </p:nvSpPr>
        <p:spPr>
          <a:xfrm>
            <a:off x="10186800" y="1986061"/>
            <a:ext cx="904973" cy="612024"/>
          </a:xfrm>
          <a:prstGeom prst="wedgeEllipseCallout">
            <a:avLst>
              <a:gd name="adj1" fmla="val -280059"/>
              <a:gd name="adj2" fmla="val 6759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D4</a:t>
            </a:r>
          </a:p>
        </p:txBody>
      </p:sp>
    </p:spTree>
    <p:extLst>
      <p:ext uri="{BB962C8B-B14F-4D97-AF65-F5344CB8AC3E}">
        <p14:creationId xmlns:p14="http://schemas.microsoft.com/office/powerpoint/2010/main" val="4292739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E3DC7A-639B-ED5D-5EF3-772DCBD68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76CA86F9-7560-4FEF-03B3-5E52050956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25" b="5721"/>
          <a:stretch/>
        </p:blipFill>
        <p:spPr>
          <a:xfrm>
            <a:off x="2005200" y="831600"/>
            <a:ext cx="10224385" cy="5853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D2E19CB-E12E-D77C-14C3-C892511E2D60}"/>
              </a:ext>
            </a:extLst>
          </p:cNvPr>
          <p:cNvSpPr/>
          <p:nvPr/>
        </p:nvSpPr>
        <p:spPr>
          <a:xfrm>
            <a:off x="8879737" y="1644138"/>
            <a:ext cx="1118795" cy="344244"/>
          </a:xfrm>
          <a:prstGeom prst="accentCallout2">
            <a:avLst>
              <a:gd name="adj1" fmla="val 54926"/>
              <a:gd name="adj2" fmla="val -5905"/>
              <a:gd name="adj3" fmla="val 57663"/>
              <a:gd name="adj4" fmla="val -37272"/>
              <a:gd name="adj5" fmla="val 350151"/>
              <a:gd name="adj6" fmla="val -24321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6EA4205-4DF5-4A53-911F-099DAE7E5038}"/>
              </a:ext>
            </a:extLst>
          </p:cNvPr>
          <p:cNvSpPr/>
          <p:nvPr/>
        </p:nvSpPr>
        <p:spPr>
          <a:xfrm>
            <a:off x="9439134" y="2074401"/>
            <a:ext cx="904973" cy="612024"/>
          </a:xfrm>
          <a:prstGeom prst="wedgeEllipseCallout">
            <a:avLst>
              <a:gd name="adj1" fmla="val -279017"/>
              <a:gd name="adj2" fmla="val 1214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A5</a:t>
            </a:r>
          </a:p>
        </p:txBody>
      </p:sp>
    </p:spTree>
    <p:extLst>
      <p:ext uri="{BB962C8B-B14F-4D97-AF65-F5344CB8AC3E}">
        <p14:creationId xmlns:p14="http://schemas.microsoft.com/office/powerpoint/2010/main" val="556456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796DC6-1C7B-D529-D546-FDE954EE0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A253B79C-8DCA-B544-1179-FDC021A7D0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25" b="5721"/>
          <a:stretch/>
        </p:blipFill>
        <p:spPr>
          <a:xfrm>
            <a:off x="2005200" y="831600"/>
            <a:ext cx="10224390" cy="5853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F2DA3B6-D277-F1EE-7BDB-A4CCFD187D49}"/>
              </a:ext>
            </a:extLst>
          </p:cNvPr>
          <p:cNvSpPr/>
          <p:nvPr/>
        </p:nvSpPr>
        <p:spPr>
          <a:xfrm>
            <a:off x="8564197" y="1730429"/>
            <a:ext cx="926734" cy="344244"/>
          </a:xfrm>
          <a:prstGeom prst="accentCallout2">
            <a:avLst>
              <a:gd name="adj1" fmla="val 61101"/>
              <a:gd name="adj2" fmla="val -5638"/>
              <a:gd name="adj3" fmla="val 60714"/>
              <a:gd name="adj4" fmla="val -33390"/>
              <a:gd name="adj5" fmla="val 286652"/>
              <a:gd name="adj6" fmla="val -23806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406708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DDEF45-4773-0B56-91F1-48261BD33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834DC281-AF51-9CA4-EAD5-6B8161295A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25" b="6269"/>
          <a:stretch/>
        </p:blipFill>
        <p:spPr>
          <a:xfrm>
            <a:off x="2005200" y="831600"/>
            <a:ext cx="10156845" cy="5853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03A1AB0-83B2-DCF9-46F0-47F7648D4293}"/>
              </a:ext>
            </a:extLst>
          </p:cNvPr>
          <p:cNvSpPr/>
          <p:nvPr/>
        </p:nvSpPr>
        <p:spPr>
          <a:xfrm>
            <a:off x="585432" y="2223285"/>
            <a:ext cx="946137" cy="344244"/>
          </a:xfrm>
          <a:prstGeom prst="accentCallout2">
            <a:avLst>
              <a:gd name="adj1" fmla="val 48601"/>
              <a:gd name="adj2" fmla="val 106961"/>
              <a:gd name="adj3" fmla="val 51339"/>
              <a:gd name="adj4" fmla="val 165109"/>
              <a:gd name="adj5" fmla="val 254501"/>
              <a:gd name="adj6" fmla="val 37251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689615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BCE7DB-65CE-DC32-02B9-B20FA729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1FB8D63D-5B04-78AF-C369-FBD21C2871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25" b="6269"/>
          <a:stretch/>
        </p:blipFill>
        <p:spPr>
          <a:xfrm>
            <a:off x="2005200" y="831600"/>
            <a:ext cx="10156847" cy="5853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5CEAA28-7E4E-21D3-3360-79236B0002BC}"/>
              </a:ext>
            </a:extLst>
          </p:cNvPr>
          <p:cNvSpPr/>
          <p:nvPr/>
        </p:nvSpPr>
        <p:spPr>
          <a:xfrm>
            <a:off x="585432" y="2223285"/>
            <a:ext cx="946137" cy="344244"/>
          </a:xfrm>
          <a:prstGeom prst="accentCallout2">
            <a:avLst>
              <a:gd name="adj1" fmla="val 48601"/>
              <a:gd name="adj2" fmla="val 106961"/>
              <a:gd name="adj3" fmla="val 45862"/>
              <a:gd name="adj4" fmla="val 140200"/>
              <a:gd name="adj5" fmla="val 210686"/>
              <a:gd name="adj6" fmla="val 39144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228244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Introducción 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Construcción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Retos 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560840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542A53-F1D5-82A1-187A-1EDD35BAF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1D287A28-4D72-7CA7-A13C-7065E9E6D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25" b="8086"/>
          <a:stretch/>
        </p:blipFill>
        <p:spPr>
          <a:xfrm>
            <a:off x="2005200" y="831600"/>
            <a:ext cx="9927316" cy="58536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90FFD5A4-12CF-4B9C-6E3A-5C6952119C34}"/>
              </a:ext>
            </a:extLst>
          </p:cNvPr>
          <p:cNvSpPr/>
          <p:nvPr/>
        </p:nvSpPr>
        <p:spPr>
          <a:xfrm>
            <a:off x="529532" y="3084756"/>
            <a:ext cx="946137" cy="344244"/>
          </a:xfrm>
          <a:prstGeom prst="accentCallout2">
            <a:avLst>
              <a:gd name="adj1" fmla="val 48601"/>
              <a:gd name="adj2" fmla="val 106961"/>
              <a:gd name="adj3" fmla="val 45862"/>
              <a:gd name="adj4" fmla="val 140200"/>
              <a:gd name="adj5" fmla="val 446189"/>
              <a:gd name="adj6" fmla="val 40439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6C67B542-AA4A-8AAA-C7E0-85313CB72C7A}"/>
              </a:ext>
            </a:extLst>
          </p:cNvPr>
          <p:cNvSpPr/>
          <p:nvPr/>
        </p:nvSpPr>
        <p:spPr>
          <a:xfrm>
            <a:off x="9657945" y="1669049"/>
            <a:ext cx="904973" cy="612024"/>
          </a:xfrm>
          <a:prstGeom prst="wedgeEllipseCallout">
            <a:avLst>
              <a:gd name="adj1" fmla="val -156101"/>
              <a:gd name="adj2" fmla="val 7082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D8</a:t>
            </a:r>
          </a:p>
        </p:txBody>
      </p:sp>
    </p:spTree>
    <p:extLst>
      <p:ext uri="{BB962C8B-B14F-4D97-AF65-F5344CB8AC3E}">
        <p14:creationId xmlns:p14="http://schemas.microsoft.com/office/powerpoint/2010/main" val="4004545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2228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Crear una variable </a:t>
            </a:r>
            <a:r>
              <a:rPr lang="es-MX" dirty="0"/>
              <a:t>llamada “distancia”.</a:t>
            </a:r>
            <a:endParaRPr lang="es-MX" sz="2400" dirty="0"/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FF0DF6C-2C46-992A-7FD8-E5C712C5F1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62" t="40000" r="39085" b="41804"/>
          <a:stretch/>
        </p:blipFill>
        <p:spPr>
          <a:xfrm>
            <a:off x="4002709" y="2363993"/>
            <a:ext cx="4186582" cy="213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1363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999" y="989704"/>
            <a:ext cx="5097007" cy="5328295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Arrastrar y acomodar los bloques como se muestra en la imagen, que se encuentran en la sección de control, movimiento, variables y operadores y seleccionar los números correspondientes. </a:t>
            </a:r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4C0C51F-5FFB-C3E2-4984-F9723747C5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860" y="1298677"/>
            <a:ext cx="5537178" cy="47103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58034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42403048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27365124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FAF2EB-5616-FB7F-A5EE-A531622F7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Retos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4C66E0-B283-075B-9C30-7AFCCDA22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MX" dirty="0"/>
              <a:t>Una vez terminado el proyecto proponer los siguientes retos:</a:t>
            </a:r>
          </a:p>
          <a:p>
            <a:pPr lvl="0" algn="just"/>
            <a:r>
              <a:rPr lang="es-MX" dirty="0"/>
              <a:t>Hacer que el sensor de distancia detecte objetos a una distancia menor de 8 cm y se levante la pluma, en caso de estar a una distancia mayor a 8 cm no se levantará.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29023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pPr algn="just"/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Analizar la lógica del funcionamiento de las plumas de estacionamiento automáticas y su aplicación.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07736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4083300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Simular el funcionamiento de una pluma de estacionamiento automática, de tal manera que al momento de que el sensor de distancia detecte un objeto, un servomotor levanta la pluma automáticamente y transcurrido un tiempo determinado se baja a su posición inicial.</a:t>
            </a: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A5B5B836-BA95-E6A1-0218-EA5E7FC67DAB}"/>
              </a:ext>
            </a:extLst>
          </p:cNvPr>
          <p:cNvGrpSpPr/>
          <p:nvPr/>
        </p:nvGrpSpPr>
        <p:grpSpPr>
          <a:xfrm>
            <a:off x="7441760" y="53948"/>
            <a:ext cx="3924788" cy="3436614"/>
            <a:chOff x="1765848" y="1770302"/>
            <a:chExt cx="5181135" cy="4536694"/>
          </a:xfrm>
        </p:grpSpPr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61D1B929-911A-231A-9F3E-21C179161DC1}"/>
                </a:ext>
              </a:extLst>
            </p:cNvPr>
            <p:cNvGrpSpPr/>
            <p:nvPr/>
          </p:nvGrpSpPr>
          <p:grpSpPr>
            <a:xfrm>
              <a:off x="1765848" y="2417028"/>
              <a:ext cx="1080000" cy="2880000"/>
              <a:chOff x="2151529" y="2033194"/>
              <a:chExt cx="1080000" cy="2880000"/>
            </a:xfrm>
          </p:grpSpPr>
          <p:sp>
            <p:nvSpPr>
              <p:cNvPr id="45" name="Rectángulo: esquinas redondeadas 44">
                <a:extLst>
                  <a:ext uri="{FF2B5EF4-FFF2-40B4-BE49-F238E27FC236}">
                    <a16:creationId xmlns:a16="http://schemas.microsoft.com/office/drawing/2014/main" id="{12416229-D42D-7632-B125-D7C0C03AC06E}"/>
                  </a:ext>
                </a:extLst>
              </p:cNvPr>
              <p:cNvSpPr/>
              <p:nvPr/>
            </p:nvSpPr>
            <p:spPr>
              <a:xfrm>
                <a:off x="2151529" y="2176377"/>
                <a:ext cx="1080000" cy="900000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6" name="Rectángulo: esquinas redondeadas 45">
                <a:extLst>
                  <a:ext uri="{FF2B5EF4-FFF2-40B4-BE49-F238E27FC236}">
                    <a16:creationId xmlns:a16="http://schemas.microsoft.com/office/drawing/2014/main" id="{EC6692E6-A3AC-D3BC-4C10-B025159F95C5}"/>
                  </a:ext>
                </a:extLst>
              </p:cNvPr>
              <p:cNvSpPr/>
              <p:nvPr/>
            </p:nvSpPr>
            <p:spPr>
              <a:xfrm>
                <a:off x="2151529" y="3898999"/>
                <a:ext cx="1080000" cy="900000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7" name="Rectángulo: esquinas redondeadas 46">
                <a:extLst>
                  <a:ext uri="{FF2B5EF4-FFF2-40B4-BE49-F238E27FC236}">
                    <a16:creationId xmlns:a16="http://schemas.microsoft.com/office/drawing/2014/main" id="{427AA20C-92CF-CDCE-7497-CCFF95DDC0A2}"/>
                  </a:ext>
                </a:extLst>
              </p:cNvPr>
              <p:cNvSpPr/>
              <p:nvPr/>
            </p:nvSpPr>
            <p:spPr>
              <a:xfrm>
                <a:off x="2223529" y="3232067"/>
                <a:ext cx="267149" cy="511242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8" name="Rectángulo 47">
                <a:extLst>
                  <a:ext uri="{FF2B5EF4-FFF2-40B4-BE49-F238E27FC236}">
                    <a16:creationId xmlns:a16="http://schemas.microsoft.com/office/drawing/2014/main" id="{FA03BB2D-95F7-B078-D5F5-540541BD25BD}"/>
                  </a:ext>
                </a:extLst>
              </p:cNvPr>
              <p:cNvSpPr/>
              <p:nvPr/>
            </p:nvSpPr>
            <p:spPr>
              <a:xfrm>
                <a:off x="2151529" y="2033194"/>
                <a:ext cx="144000" cy="2880000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pic>
          <p:nvPicPr>
            <p:cNvPr id="32" name="Gráfico 31" descr="Wi-Fi">
              <a:extLst>
                <a:ext uri="{FF2B5EF4-FFF2-40B4-BE49-F238E27FC236}">
                  <a16:creationId xmlns:a16="http://schemas.microsoft.com/office/drawing/2014/main" id="{C2951A25-FAA0-4612-100D-AD17B9528D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2792687" y="2421435"/>
              <a:ext cx="1130183" cy="1130183"/>
            </a:xfrm>
            <a:prstGeom prst="rect">
              <a:avLst/>
            </a:prstGeom>
          </p:spPr>
        </p:pic>
        <p:pic>
          <p:nvPicPr>
            <p:cNvPr id="33" name="Gráfico 32" descr="Wi-Fi">
              <a:extLst>
                <a:ext uri="{FF2B5EF4-FFF2-40B4-BE49-F238E27FC236}">
                  <a16:creationId xmlns:a16="http://schemas.microsoft.com/office/drawing/2014/main" id="{CB5DF419-3B48-EFB0-A220-6B79C0117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2792687" y="4042115"/>
              <a:ext cx="1130183" cy="1130183"/>
            </a:xfrm>
            <a:prstGeom prst="rect">
              <a:avLst/>
            </a:prstGeom>
          </p:spPr>
        </p:pic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BEAC3BFD-A767-16FA-0456-2DA1E605DE35}"/>
                </a:ext>
              </a:extLst>
            </p:cNvPr>
            <p:cNvGrpSpPr/>
            <p:nvPr/>
          </p:nvGrpSpPr>
          <p:grpSpPr>
            <a:xfrm>
              <a:off x="4288306" y="2292299"/>
              <a:ext cx="900000" cy="2879999"/>
              <a:chOff x="5932596" y="2019370"/>
              <a:chExt cx="900000" cy="2879999"/>
            </a:xfrm>
          </p:grpSpPr>
          <p:sp>
            <p:nvSpPr>
              <p:cNvPr id="43" name="Rectángulo: esquinas redondeadas 42">
                <a:extLst>
                  <a:ext uri="{FF2B5EF4-FFF2-40B4-BE49-F238E27FC236}">
                    <a16:creationId xmlns:a16="http://schemas.microsoft.com/office/drawing/2014/main" id="{B86C2496-40CD-D96F-170D-A46805DA0584}"/>
                  </a:ext>
                </a:extLst>
              </p:cNvPr>
              <p:cNvSpPr/>
              <p:nvPr/>
            </p:nvSpPr>
            <p:spPr>
              <a:xfrm>
                <a:off x="5932596" y="2019370"/>
                <a:ext cx="900000" cy="2879999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44" name="CuadroTexto 43">
                <a:extLst>
                  <a:ext uri="{FF2B5EF4-FFF2-40B4-BE49-F238E27FC236}">
                    <a16:creationId xmlns:a16="http://schemas.microsoft.com/office/drawing/2014/main" id="{E6452416-4FAF-864A-24CE-6E7F5226CCA3}"/>
                  </a:ext>
                </a:extLst>
              </p:cNvPr>
              <p:cNvSpPr txBox="1"/>
              <p:nvPr/>
            </p:nvSpPr>
            <p:spPr>
              <a:xfrm rot="16200000">
                <a:off x="5680894" y="3123942"/>
                <a:ext cx="1342052" cy="5281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2000" dirty="0">
                    <a:latin typeface="Arial Rounded MT Bold" panose="020F0704030504030204" pitchFamily="34" charset="0"/>
                  </a:rPr>
                  <a:t>Objeto</a:t>
                </a:r>
              </a:p>
            </p:txBody>
          </p:sp>
        </p:grpSp>
        <p:grpSp>
          <p:nvGrpSpPr>
            <p:cNvPr id="35" name="Grupo 34">
              <a:extLst>
                <a:ext uri="{FF2B5EF4-FFF2-40B4-BE49-F238E27FC236}">
                  <a16:creationId xmlns:a16="http://schemas.microsoft.com/office/drawing/2014/main" id="{04BB03A1-10AF-6904-793C-117B71BD88E4}"/>
                </a:ext>
              </a:extLst>
            </p:cNvPr>
            <p:cNvGrpSpPr/>
            <p:nvPr/>
          </p:nvGrpSpPr>
          <p:grpSpPr>
            <a:xfrm>
              <a:off x="2792687" y="5591314"/>
              <a:ext cx="3383602" cy="289523"/>
              <a:chOff x="3071958" y="5219095"/>
              <a:chExt cx="2012922" cy="289523"/>
            </a:xfrm>
          </p:grpSpPr>
          <p:cxnSp>
            <p:nvCxnSpPr>
              <p:cNvPr id="40" name="Conector recto 39">
                <a:extLst>
                  <a:ext uri="{FF2B5EF4-FFF2-40B4-BE49-F238E27FC236}">
                    <a16:creationId xmlns:a16="http://schemas.microsoft.com/office/drawing/2014/main" id="{44F35B1C-A35B-7818-7966-1540AF1D71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80922" y="5363095"/>
                <a:ext cx="2003958" cy="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recto 40">
                <a:extLst>
                  <a:ext uri="{FF2B5EF4-FFF2-40B4-BE49-F238E27FC236}">
                    <a16:creationId xmlns:a16="http://schemas.microsoft.com/office/drawing/2014/main" id="{70CD0BB7-9DB3-A9B8-DD06-58B64DAB7B7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71958" y="5220618"/>
                <a:ext cx="0" cy="2880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recto 41">
                <a:extLst>
                  <a:ext uri="{FF2B5EF4-FFF2-40B4-BE49-F238E27FC236}">
                    <a16:creationId xmlns:a16="http://schemas.microsoft.com/office/drawing/2014/main" id="{AD7746C5-DCB8-3B1A-0151-6D9053B3FC4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84880" y="5219095"/>
                <a:ext cx="0" cy="2880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CuadroTexto 35">
              <a:extLst>
                <a:ext uri="{FF2B5EF4-FFF2-40B4-BE49-F238E27FC236}">
                  <a16:creationId xmlns:a16="http://schemas.microsoft.com/office/drawing/2014/main" id="{617BE0B2-BD74-4805-E070-A80147A4D802}"/>
                </a:ext>
              </a:extLst>
            </p:cNvPr>
            <p:cNvSpPr txBox="1"/>
            <p:nvPr/>
          </p:nvSpPr>
          <p:spPr>
            <a:xfrm>
              <a:off x="4160390" y="5778809"/>
              <a:ext cx="1030980" cy="5281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000" dirty="0">
                  <a:latin typeface="Arial Rounded MT Bold" panose="020F0704030504030204" pitchFamily="34" charset="0"/>
                </a:rPr>
                <a:t>8 cm</a:t>
              </a:r>
            </a:p>
          </p:txBody>
        </p:sp>
        <p:sp>
          <p:nvSpPr>
            <p:cNvPr id="37" name="Rectángulo 36">
              <a:extLst>
                <a:ext uri="{FF2B5EF4-FFF2-40B4-BE49-F238E27FC236}">
                  <a16:creationId xmlns:a16="http://schemas.microsoft.com/office/drawing/2014/main" id="{EB88A3E5-B308-01BD-0E36-87A19EDA8608}"/>
                </a:ext>
              </a:extLst>
            </p:cNvPr>
            <p:cNvSpPr/>
            <p:nvPr/>
          </p:nvSpPr>
          <p:spPr>
            <a:xfrm>
              <a:off x="6154983" y="2425326"/>
              <a:ext cx="792000" cy="28800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cxnSp>
          <p:nvCxnSpPr>
            <p:cNvPr id="38" name="Conector recto de flecha 37">
              <a:extLst>
                <a:ext uri="{FF2B5EF4-FFF2-40B4-BE49-F238E27FC236}">
                  <a16:creationId xmlns:a16="http://schemas.microsoft.com/office/drawing/2014/main" id="{7AC02A2E-9A04-CB0C-498D-C7FC02CF2B06}"/>
                </a:ext>
              </a:extLst>
            </p:cNvPr>
            <p:cNvCxnSpPr>
              <a:cxnSpLocks/>
            </p:cNvCxnSpPr>
            <p:nvPr/>
          </p:nvCxnSpPr>
          <p:spPr>
            <a:xfrm>
              <a:off x="3485366" y="5031348"/>
              <a:ext cx="0" cy="535766"/>
            </a:xfrm>
            <a:prstGeom prst="straightConnector1">
              <a:avLst/>
            </a:prstGeom>
            <a:ln w="38100">
              <a:solidFill>
                <a:schemeClr val="tx2">
                  <a:lumMod val="60000"/>
                  <a:lumOff val="40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CuadroTexto 38">
              <a:extLst>
                <a:ext uri="{FF2B5EF4-FFF2-40B4-BE49-F238E27FC236}">
                  <a16:creationId xmlns:a16="http://schemas.microsoft.com/office/drawing/2014/main" id="{FE3EB9AC-D70E-ECF3-2591-783EC3786C89}"/>
                </a:ext>
              </a:extLst>
            </p:cNvPr>
            <p:cNvSpPr txBox="1"/>
            <p:nvPr/>
          </p:nvSpPr>
          <p:spPr>
            <a:xfrm>
              <a:off x="4453612" y="1770302"/>
              <a:ext cx="561198" cy="5281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000" dirty="0">
                  <a:latin typeface="Arial Rounded MT Bold" panose="020F0704030504030204" pitchFamily="34" charset="0"/>
                </a:rPr>
                <a:t>Si</a:t>
              </a: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A558F97C-6E7E-8888-6FA0-3E53680538A0}"/>
              </a:ext>
            </a:extLst>
          </p:cNvPr>
          <p:cNvGrpSpPr/>
          <p:nvPr/>
        </p:nvGrpSpPr>
        <p:grpSpPr>
          <a:xfrm>
            <a:off x="6772460" y="3866832"/>
            <a:ext cx="4999316" cy="2838019"/>
            <a:chOff x="6081010" y="3927447"/>
            <a:chExt cx="4999316" cy="2838019"/>
          </a:xfrm>
        </p:grpSpPr>
        <p:grpSp>
          <p:nvGrpSpPr>
            <p:cNvPr id="49" name="Grupo 48">
              <a:extLst>
                <a:ext uri="{FF2B5EF4-FFF2-40B4-BE49-F238E27FC236}">
                  <a16:creationId xmlns:a16="http://schemas.microsoft.com/office/drawing/2014/main" id="{F6833798-CF48-789D-A37F-E138A805C970}"/>
                </a:ext>
              </a:extLst>
            </p:cNvPr>
            <p:cNvGrpSpPr/>
            <p:nvPr/>
          </p:nvGrpSpPr>
          <p:grpSpPr>
            <a:xfrm>
              <a:off x="6081010" y="3927447"/>
              <a:ext cx="4999316" cy="2838019"/>
              <a:chOff x="5477169" y="2940790"/>
              <a:chExt cx="4999316" cy="2838019"/>
            </a:xfrm>
          </p:grpSpPr>
          <p:grpSp>
            <p:nvGrpSpPr>
              <p:cNvPr id="50" name="Grupo 49">
                <a:extLst>
                  <a:ext uri="{FF2B5EF4-FFF2-40B4-BE49-F238E27FC236}">
                    <a16:creationId xmlns:a16="http://schemas.microsoft.com/office/drawing/2014/main" id="{D8B3731F-E2DC-1DA7-363A-F139AE4EDA1D}"/>
                  </a:ext>
                </a:extLst>
              </p:cNvPr>
              <p:cNvGrpSpPr/>
              <p:nvPr/>
            </p:nvGrpSpPr>
            <p:grpSpPr>
              <a:xfrm>
                <a:off x="5477169" y="4047879"/>
                <a:ext cx="3326536" cy="660765"/>
                <a:chOff x="7036487" y="2042562"/>
                <a:chExt cx="4180028" cy="804054"/>
              </a:xfrm>
            </p:grpSpPr>
            <p:pic>
              <p:nvPicPr>
                <p:cNvPr id="56" name="Imagen 55">
                  <a:extLst>
                    <a:ext uri="{FF2B5EF4-FFF2-40B4-BE49-F238E27FC236}">
                      <a16:creationId xmlns:a16="http://schemas.microsoft.com/office/drawing/2014/main" id="{28486165-B7F1-E989-C47C-AEC96ABA4C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57510" y="2107840"/>
                  <a:ext cx="1800000" cy="738776"/>
                </a:xfrm>
                <a:prstGeom prst="rect">
                  <a:avLst/>
                </a:prstGeom>
              </p:spPr>
            </p:pic>
            <p:sp>
              <p:nvSpPr>
                <p:cNvPr id="57" name="Rectángulo 56">
                  <a:extLst>
                    <a:ext uri="{FF2B5EF4-FFF2-40B4-BE49-F238E27FC236}">
                      <a16:creationId xmlns:a16="http://schemas.microsoft.com/office/drawing/2014/main" id="{3568603D-5C04-0330-1867-FBDBA9155EE8}"/>
                    </a:ext>
                  </a:extLst>
                </p:cNvPr>
                <p:cNvSpPr/>
                <p:nvPr/>
              </p:nvSpPr>
              <p:spPr>
                <a:xfrm rot="16200000">
                  <a:off x="8777510" y="1037228"/>
                  <a:ext cx="360000" cy="2880000"/>
                </a:xfrm>
                <a:prstGeom prst="rect">
                  <a:avLst/>
                </a:prstGeom>
                <a:solidFill>
                  <a:schemeClr val="bg2">
                    <a:lumMod val="75000"/>
                    <a:alpha val="85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pic>
              <p:nvPicPr>
                <p:cNvPr id="58" name="Gráfico 57" descr="Flecha: giro a la izquierda">
                  <a:extLst>
                    <a:ext uri="{FF2B5EF4-FFF2-40B4-BE49-F238E27FC236}">
                      <a16:creationId xmlns:a16="http://schemas.microsoft.com/office/drawing/2014/main" id="{DD07779A-5A15-F03E-2471-0D82ADD559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 rot="5400000">
                  <a:off x="7596200" y="2042562"/>
                  <a:ext cx="562619" cy="562619"/>
                </a:xfrm>
                <a:prstGeom prst="rect">
                  <a:avLst/>
                </a:prstGeom>
              </p:spPr>
            </p:pic>
            <p:cxnSp>
              <p:nvCxnSpPr>
                <p:cNvPr id="59" name="Conector recto 58">
                  <a:extLst>
                    <a:ext uri="{FF2B5EF4-FFF2-40B4-BE49-F238E27FC236}">
                      <a16:creationId xmlns:a16="http://schemas.microsoft.com/office/drawing/2014/main" id="{5967850E-3DE3-05AA-1D90-3FB669AF3E0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36487" y="2477228"/>
                  <a:ext cx="3600000" cy="0"/>
                </a:xfrm>
                <a:prstGeom prst="line">
                  <a:avLst/>
                </a:prstGeom>
                <a:ln w="25400">
                  <a:solidFill>
                    <a:srgbClr val="C0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0" name="CuadroTexto 59">
                  <a:extLst>
                    <a:ext uri="{FF2B5EF4-FFF2-40B4-BE49-F238E27FC236}">
                      <a16:creationId xmlns:a16="http://schemas.microsoft.com/office/drawing/2014/main" id="{63D79201-1B32-CC02-EA00-704A0F5A51B2}"/>
                    </a:ext>
                  </a:extLst>
                </p:cNvPr>
                <p:cNvSpPr txBox="1"/>
                <p:nvPr/>
              </p:nvSpPr>
              <p:spPr>
                <a:xfrm>
                  <a:off x="10666212" y="2246395"/>
                  <a:ext cx="550303" cy="4868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MX" sz="2000" dirty="0">
                      <a:latin typeface="Arial Rounded MT Bold" panose="020F0704030504030204" pitchFamily="34" charset="0"/>
                    </a:rPr>
                    <a:t>0°</a:t>
                  </a:r>
                </a:p>
              </p:txBody>
            </p:sp>
          </p:grpSp>
          <p:grpSp>
            <p:nvGrpSpPr>
              <p:cNvPr id="51" name="Grupo 50">
                <a:extLst>
                  <a:ext uri="{FF2B5EF4-FFF2-40B4-BE49-F238E27FC236}">
                    <a16:creationId xmlns:a16="http://schemas.microsoft.com/office/drawing/2014/main" id="{26F02F7D-386D-25B9-AD79-55A189561AF9}"/>
                  </a:ext>
                </a:extLst>
              </p:cNvPr>
              <p:cNvGrpSpPr/>
              <p:nvPr/>
            </p:nvGrpSpPr>
            <p:grpSpPr>
              <a:xfrm>
                <a:off x="8979634" y="2940790"/>
                <a:ext cx="1496851" cy="2838019"/>
                <a:chOff x="7157510" y="2970318"/>
                <a:chExt cx="1800000" cy="3600000"/>
              </a:xfrm>
            </p:grpSpPr>
            <p:pic>
              <p:nvPicPr>
                <p:cNvPr id="52" name="Imagen 51">
                  <a:extLst>
                    <a:ext uri="{FF2B5EF4-FFF2-40B4-BE49-F238E27FC236}">
                      <a16:creationId xmlns:a16="http://schemas.microsoft.com/office/drawing/2014/main" id="{D45F03E2-11AE-8761-9D4D-CE842D3036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57510" y="5212824"/>
                  <a:ext cx="1800000" cy="1198637"/>
                </a:xfrm>
                <a:prstGeom prst="rect">
                  <a:avLst/>
                </a:prstGeom>
              </p:spPr>
            </p:pic>
            <p:sp>
              <p:nvSpPr>
                <p:cNvPr id="53" name="Rectángulo 52">
                  <a:extLst>
                    <a:ext uri="{FF2B5EF4-FFF2-40B4-BE49-F238E27FC236}">
                      <a16:creationId xmlns:a16="http://schemas.microsoft.com/office/drawing/2014/main" id="{76F40280-2B1F-FDE2-5CE7-6843A562678F}"/>
                    </a:ext>
                  </a:extLst>
                </p:cNvPr>
                <p:cNvSpPr/>
                <p:nvPr/>
              </p:nvSpPr>
              <p:spPr>
                <a:xfrm>
                  <a:off x="7517510" y="3330318"/>
                  <a:ext cx="360000" cy="2880000"/>
                </a:xfrm>
                <a:prstGeom prst="rect">
                  <a:avLst/>
                </a:prstGeom>
                <a:solidFill>
                  <a:schemeClr val="bg2">
                    <a:lumMod val="75000"/>
                    <a:alpha val="85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cxnSp>
              <p:nvCxnSpPr>
                <p:cNvPr id="54" name="Conector recto 53">
                  <a:extLst>
                    <a:ext uri="{FF2B5EF4-FFF2-40B4-BE49-F238E27FC236}">
                      <a16:creationId xmlns:a16="http://schemas.microsoft.com/office/drawing/2014/main" id="{2329023B-8AD8-1DAC-78C1-BF4AFFF43B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697510" y="2970318"/>
                  <a:ext cx="0" cy="3600000"/>
                </a:xfrm>
                <a:prstGeom prst="line">
                  <a:avLst/>
                </a:prstGeom>
                <a:ln w="25400">
                  <a:solidFill>
                    <a:srgbClr val="C0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5" name="CuadroTexto 54">
                  <a:extLst>
                    <a:ext uri="{FF2B5EF4-FFF2-40B4-BE49-F238E27FC236}">
                      <a16:creationId xmlns:a16="http://schemas.microsoft.com/office/drawing/2014/main" id="{B4FC2566-D4C8-962D-E893-E883E0C01554}"/>
                    </a:ext>
                  </a:extLst>
                </p:cNvPr>
                <p:cNvSpPr txBox="1"/>
                <p:nvPr/>
              </p:nvSpPr>
              <p:spPr>
                <a:xfrm>
                  <a:off x="7928274" y="3534180"/>
                  <a:ext cx="709761" cy="50753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MX" sz="2000" dirty="0">
                      <a:latin typeface="Arial Rounded MT Bold" panose="020F0704030504030204" pitchFamily="34" charset="0"/>
                    </a:rPr>
                    <a:t>90°</a:t>
                  </a:r>
                </a:p>
              </p:txBody>
            </p:sp>
          </p:grpSp>
        </p:grpSp>
        <p:sp>
          <p:nvSpPr>
            <p:cNvPr id="61" name="CuadroTexto 60">
              <a:extLst>
                <a:ext uri="{FF2B5EF4-FFF2-40B4-BE49-F238E27FC236}">
                  <a16:creationId xmlns:a16="http://schemas.microsoft.com/office/drawing/2014/main" id="{69E6E017-7BE5-3148-3AB6-B3CAC1A189B6}"/>
                </a:ext>
              </a:extLst>
            </p:cNvPr>
            <p:cNvSpPr txBox="1"/>
            <p:nvPr/>
          </p:nvSpPr>
          <p:spPr>
            <a:xfrm>
              <a:off x="7946533" y="3989841"/>
              <a:ext cx="15888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400" dirty="0">
                  <a:latin typeface="Arial Rounded MT Bold" panose="020F0704030504030204" pitchFamily="34" charset="0"/>
                </a:rPr>
                <a:t>Entonces</a:t>
              </a:r>
            </a:p>
          </p:txBody>
        </p:sp>
      </p:grpSp>
      <p:pic>
        <p:nvPicPr>
          <p:cNvPr id="7" name="Imagen 6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1B98D2E4-B690-96AB-595D-96DFE30905F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463" y="-86982"/>
            <a:ext cx="2124476" cy="212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224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MX" sz="2400" b="1" dirty="0"/>
              <a:t>ROL 1: Constructor</a:t>
            </a:r>
          </a:p>
          <a:p>
            <a:pPr marL="0" lvl="0" indent="0" algn="just">
              <a:buNone/>
            </a:pPr>
            <a:r>
              <a:rPr lang="es-MX" sz="2400" dirty="0"/>
              <a:t>Se encarga de cortar y armar la parte de cartón del proyecto.</a:t>
            </a:r>
          </a:p>
          <a:p>
            <a:pPr lvl="0" algn="just"/>
            <a:r>
              <a:rPr lang="es-MX" sz="2400" b="1" dirty="0"/>
              <a:t>ROL 2: Electrónico </a:t>
            </a:r>
          </a:p>
          <a:p>
            <a:pPr marL="0" lvl="0" indent="0" algn="just">
              <a:buNone/>
            </a:pPr>
            <a:r>
              <a:rPr lang="es-MX" sz="2400" dirty="0"/>
              <a:t>Se encarga de hacer las conexiones necesarias de los componentes electrónicos.</a:t>
            </a:r>
          </a:p>
          <a:p>
            <a:pPr lvl="0" algn="just"/>
            <a:r>
              <a:rPr lang="es-MX" sz="2400" b="1" dirty="0"/>
              <a:t>ROL 3: Programador </a:t>
            </a:r>
          </a:p>
          <a:p>
            <a:pPr marL="0" lvl="0" indent="0" algn="just">
              <a:buNone/>
            </a:pPr>
            <a:r>
              <a:rPr lang="es-MX" sz="2400" dirty="0"/>
              <a:t>Se encarga de realizar el programa en la computadora.</a:t>
            </a:r>
          </a:p>
          <a:p>
            <a:pPr lvl="0" algn="just"/>
            <a:r>
              <a:rPr lang="es-MX" sz="2400" b="1" dirty="0"/>
              <a:t>ROL 4: Administrador (Opcional)</a:t>
            </a:r>
          </a:p>
          <a:p>
            <a:pPr marL="0" lvl="0" indent="0" algn="just">
              <a:buNone/>
            </a:pPr>
            <a:r>
              <a:rPr lang="es-MX" sz="2400" dirty="0"/>
              <a:t>Se encarga de revisar los componentes y recursos y se asegura de que el equipo esté completo.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23570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18E6B-854A-8315-A111-ED7CB2F09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2E5F47-B76D-1E2B-26BC-15C5EF5A0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¿Cuáles son los beneficios de las plumas de estacionamiento automáticas?</a:t>
            </a:r>
          </a:p>
          <a:p>
            <a:r>
              <a:rPr lang="es-MX" dirty="0"/>
              <a:t>¿Qué pasaría si no existieran los estacionamientos?</a:t>
            </a:r>
          </a:p>
          <a:p>
            <a:r>
              <a:rPr lang="es-MX" dirty="0"/>
              <a:t>¿Qué tipos de tecnología en estacionamientos conocen?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Tecnologías en los estacionamientos: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https://www.youtube.com/watch?v=6RtWhL6dp-4</a:t>
            </a:r>
            <a:endParaRPr lang="es-MX" dirty="0"/>
          </a:p>
          <a:p>
            <a:pPr marL="0" indent="0">
              <a:buNone/>
            </a:pP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59155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88F19D-F782-D081-A29B-11097181A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5F23566-0086-77A0-4A2C-DA83CA7AEA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85787" y="1224447"/>
            <a:ext cx="9620426" cy="507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012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sz="2400" dirty="0"/>
              <a:t>Método 1</a:t>
            </a:r>
          </a:p>
          <a:p>
            <a:pPr marL="0" indent="0">
              <a:buNone/>
            </a:pPr>
            <a:r>
              <a:rPr lang="es-MX" sz="2400" dirty="0"/>
              <a:t>Utilizando material reciclable o cartón. </a:t>
            </a:r>
          </a:p>
          <a:p>
            <a:pPr marL="0" indent="0">
              <a:buNone/>
            </a:pPr>
            <a:endParaRPr lang="es-MX" sz="2400" dirty="0"/>
          </a:p>
          <a:p>
            <a:r>
              <a:rPr lang="es-MX" sz="2400" dirty="0"/>
              <a:t>Link para acceder a las instrucciones: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https://drive.google.com/drive/folders/1XSQ4wsrAOgt7R6UQ_08pYJhGLiK9WJGC</a:t>
            </a:r>
            <a:endParaRPr lang="es-MX" dirty="0"/>
          </a:p>
          <a:p>
            <a:pPr marL="0" indent="0">
              <a:buNone/>
            </a:pPr>
            <a:r>
              <a:rPr lang="es-MX" sz="2400" dirty="0"/>
              <a:t>Link de descarga de la hoja de medidas: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https://drive.google.com/drive/folders/1YeIJFOSyeiT6tWPV2y-uHZCPxo2cOAvA</a:t>
            </a:r>
            <a:endParaRPr lang="es-MX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CAB36D5-B6F9-5444-E45A-FAD952C9E8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92000" y="1404000"/>
            <a:ext cx="5400000" cy="404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461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r>
              <a:rPr lang="es-MX" dirty="0"/>
              <a:t>Método 2</a:t>
            </a:r>
          </a:p>
          <a:p>
            <a:pPr marL="0" indent="0">
              <a:buNone/>
            </a:pPr>
            <a:r>
              <a:rPr lang="es-MX" dirty="0"/>
              <a:t>Utilizando el recortable con hoja opalina.</a:t>
            </a:r>
          </a:p>
          <a:p>
            <a:endParaRPr lang="es-MX" dirty="0"/>
          </a:p>
          <a:p>
            <a:r>
              <a:rPr lang="es-MX" dirty="0"/>
              <a:t>Link para acceder a las instrucciones:</a:t>
            </a:r>
          </a:p>
          <a:p>
            <a:pPr marL="0" indent="0">
              <a:buNone/>
            </a:pPr>
            <a:r>
              <a:rPr lang="es-MX" dirty="0">
                <a:hlinkClick r:id="rId2"/>
              </a:rPr>
              <a:t>https://drive.google.com/drive/folders/1T-xggDa_RlNjoqX8qwiCE-ijQOd1gRlv</a:t>
            </a:r>
            <a:endParaRPr lang="es-MX" dirty="0"/>
          </a:p>
          <a:p>
            <a:r>
              <a:rPr lang="es-MX" dirty="0"/>
              <a:t>Link de descarga del recortable: </a:t>
            </a:r>
          </a:p>
          <a:p>
            <a:pPr marL="0" indent="0">
              <a:buNone/>
            </a:pPr>
            <a:r>
              <a:rPr lang="es-MX" dirty="0">
                <a:hlinkClick r:id="rId3"/>
              </a:rPr>
              <a:t>https://drive.google.com/drive/folders/1CmJGZM2MbhYTMlDTbYT7zPnmoYzZmDWl</a:t>
            </a: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148AC41-2F05-FE66-A105-F4A58BCA9F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05" t="8225" r="9161" b="13341"/>
          <a:stretch/>
        </p:blipFill>
        <p:spPr>
          <a:xfrm>
            <a:off x="6792000" y="1406498"/>
            <a:ext cx="5400000" cy="404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9542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503</TotalTime>
  <Words>567</Words>
  <Application>Microsoft Office PowerPoint</Application>
  <PresentationFormat>Panorámica</PresentationFormat>
  <Paragraphs>97</Paragraphs>
  <Slides>26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0" baseType="lpstr">
      <vt:lpstr>Arial</vt:lpstr>
      <vt:lpstr>Arial Rounded MT Bold</vt:lpstr>
      <vt:lpstr>Trebuchet MS</vt:lpstr>
      <vt:lpstr>Tema de Office</vt:lpstr>
      <vt:lpstr>PLUMA DE ESTACIONAMIENTO</vt:lpstr>
      <vt:lpstr>Contenido </vt:lpstr>
      <vt:lpstr>Aprendizaje </vt:lpstr>
      <vt:lpstr>Objetivo </vt:lpstr>
      <vt:lpstr>Forma de trabajo</vt:lpstr>
      <vt:lpstr>Introducción </vt:lpstr>
      <vt:lpstr>Componentes necesarios</vt:lpstr>
      <vt:lpstr>Construcción </vt:lpstr>
      <vt:lpstr>Construcción 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Retos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148</cp:revision>
  <dcterms:created xsi:type="dcterms:W3CDTF">2017-08-15T18:33:09Z</dcterms:created>
  <dcterms:modified xsi:type="dcterms:W3CDTF">2022-10-26T17:43:31Z</dcterms:modified>
</cp:coreProperties>
</file>